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png" ContentType="image/png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5FCAEE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5FCAEE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5FCAEE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64235" cy="5690870"/>
          </a:xfrm>
          <a:custGeom>
            <a:avLst/>
            <a:gdLst/>
            <a:ahLst/>
            <a:cxnLst/>
            <a:rect l="l" t="t" r="r" b="b"/>
            <a:pathLst>
              <a:path w="864235" h="5690870">
                <a:moveTo>
                  <a:pt x="864108" y="0"/>
                </a:moveTo>
                <a:lnTo>
                  <a:pt x="90279" y="0"/>
                </a:lnTo>
                <a:lnTo>
                  <a:pt x="0" y="889"/>
                </a:lnTo>
                <a:lnTo>
                  <a:pt x="0" y="5690616"/>
                </a:lnTo>
                <a:lnTo>
                  <a:pt x="864108" y="9271"/>
                </a:lnTo>
                <a:lnTo>
                  <a:pt x="864108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9337790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1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1" y="6857996"/>
                </a:lnTo>
                <a:lnTo>
                  <a:pt x="3006851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150" cy="6858000"/>
          </a:xfrm>
          <a:custGeom>
            <a:avLst/>
            <a:gdLst/>
            <a:ahLst/>
            <a:cxnLst/>
            <a:rect l="l" t="t" r="r" b="b"/>
            <a:pathLst>
              <a:path w="2851150" h="6858000">
                <a:moveTo>
                  <a:pt x="2851161" y="0"/>
                </a:moveTo>
                <a:lnTo>
                  <a:pt x="0" y="0"/>
                </a:lnTo>
                <a:lnTo>
                  <a:pt x="2467621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9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226192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641858"/>
            <a:ext cx="10679379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5FCAEE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1799209"/>
            <a:ext cx="10679379" cy="1917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2473" y="3163189"/>
            <a:ext cx="4134485" cy="1221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400" spc="-5">
                <a:solidFill>
                  <a:srgbClr val="5FCAEE"/>
                </a:solidFill>
                <a:latin typeface="Trebuchet MS"/>
                <a:cs typeface="Trebuchet MS"/>
              </a:rPr>
              <a:t>Henri</a:t>
            </a:r>
            <a:r>
              <a:rPr dirty="0" sz="5400" spc="-80">
                <a:solidFill>
                  <a:srgbClr val="5FCAEE"/>
                </a:solidFill>
                <a:latin typeface="Trebuchet MS"/>
                <a:cs typeface="Trebuchet MS"/>
              </a:rPr>
              <a:t> </a:t>
            </a:r>
            <a:r>
              <a:rPr dirty="0" sz="5400" spc="-5">
                <a:solidFill>
                  <a:srgbClr val="5FCAEE"/>
                </a:solidFill>
                <a:latin typeface="Trebuchet MS"/>
                <a:cs typeface="Trebuchet MS"/>
              </a:rPr>
              <a:t>Matisse</a:t>
            </a:r>
            <a:endParaRPr sz="5400">
              <a:latin typeface="Trebuchet MS"/>
              <a:cs typeface="Trebuchet MS"/>
            </a:endParaRPr>
          </a:p>
          <a:p>
            <a:pPr marL="2146300">
              <a:lnSpc>
                <a:spcPct val="100000"/>
              </a:lnSpc>
              <a:spcBef>
                <a:spcPts val="830"/>
              </a:spcBef>
            </a:pPr>
            <a:r>
              <a:rPr dirty="0" sz="1800" spc="-5">
                <a:solidFill>
                  <a:srgbClr val="7E7E7E"/>
                </a:solidFill>
                <a:latin typeface="Trebuchet MS"/>
                <a:cs typeface="Trebuchet MS"/>
              </a:rPr>
              <a:t>Matisse Egg</a:t>
            </a:r>
            <a:r>
              <a:rPr dirty="0" sz="1800" spc="-9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dirty="0" sz="1800" spc="-15">
                <a:solidFill>
                  <a:srgbClr val="7E7E7E"/>
                </a:solidFill>
                <a:latin typeface="Trebuchet MS"/>
                <a:cs typeface="Trebuchet MS"/>
              </a:rPr>
              <a:t>Project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7196" y="385572"/>
            <a:ext cx="2589276" cy="3721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4750435" cy="10972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Matisse</a:t>
            </a:r>
            <a:r>
              <a:rPr dirty="0" spc="-85"/>
              <a:t> </a:t>
            </a:r>
            <a:r>
              <a:rPr dirty="0"/>
              <a:t>Egg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Supplies you will</a:t>
            </a:r>
            <a:r>
              <a:rPr dirty="0" spc="-40"/>
              <a:t> </a:t>
            </a:r>
            <a:r>
              <a:rPr dirty="0" spc="-5"/>
              <a:t>need: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908" y="2150109"/>
            <a:ext cx="7694295" cy="270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Every child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should receive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about 10 pieces of colored card stock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paper;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Ask the students to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get 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pair of scissors out of their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desks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0"/>
              </a:spcBef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Once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 students finish cutting their shapes, we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will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give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them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container of mod</a:t>
            </a:r>
            <a:r>
              <a:rPr dirty="0" sz="1800" spc="-1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podge;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45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large paint brush;</a:t>
            </a:r>
            <a:r>
              <a:rPr dirty="0" sz="1800" spc="-1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40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800" spc="-1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balloon.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57415" y="245363"/>
            <a:ext cx="2119884" cy="1588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04003" y="3878579"/>
            <a:ext cx="2683764" cy="2683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5267325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Creating your Matisse</a:t>
            </a:r>
            <a:r>
              <a:rPr dirty="0" spc="-65"/>
              <a:t> </a:t>
            </a:r>
            <a:r>
              <a:rPr dirty="0"/>
              <a:t>Egg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642871"/>
            <a:ext cx="8437245" cy="1390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4277995" algn="l"/>
              </a:tabLst>
            </a:pPr>
            <a:r>
              <a:rPr dirty="0" sz="145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The students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should begin be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cutting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about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20-30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Matisse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shaped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leaves out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 cardstock (about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2 per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page but you can make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selection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large and  small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leaves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and fit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3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4</a:t>
            </a:r>
            <a:r>
              <a:rPr dirty="0" sz="18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per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page).	Look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at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Parakeet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Mermaid or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Black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Leaf on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Black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Background as examples of the shapes the students 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should be</a:t>
            </a:r>
            <a:r>
              <a:rPr dirty="0" sz="1800" spc="-1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creating.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3944746"/>
            <a:ext cx="8262620" cy="567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dirty="0" sz="140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Once 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student has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sufficient number of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leaves,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he/she should blow up the  balloon and use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bowl as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stand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for the balloon to hold it in</a:t>
            </a:r>
            <a:r>
              <a:rPr dirty="0" sz="1800" spc="-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place.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51119" y="2828544"/>
            <a:ext cx="1524000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69719" y="4945379"/>
            <a:ext cx="2284476" cy="17114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13120" y="4584191"/>
            <a:ext cx="1604772" cy="21412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5955030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Creating </a:t>
            </a:r>
            <a:r>
              <a:rPr dirty="0" spc="-105"/>
              <a:t>Your </a:t>
            </a:r>
            <a:r>
              <a:rPr dirty="0" spc="-5"/>
              <a:t>Matisse </a:t>
            </a:r>
            <a:r>
              <a:rPr dirty="0"/>
              <a:t>Egg</a:t>
            </a:r>
            <a:r>
              <a:rPr dirty="0" spc="-40"/>
              <a:t> </a:t>
            </a:r>
            <a:r>
              <a:rPr dirty="0" spc="-5"/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1108" y="1561210"/>
            <a:ext cx="8211184" cy="2321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6715759" algn="l"/>
                <a:tab pos="7701915" algn="l"/>
              </a:tabLst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student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should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begin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by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writing their name on the first card stock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leaf.  Place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 card stock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leaf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on the balloon and paint over the entire surface of  the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leaf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using the mod podge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so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that it sticks to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18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balloon.	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Then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continue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a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e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r</a:t>
            </a:r>
            <a:r>
              <a:rPr dirty="0" sz="18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leaves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a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nd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verin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g</a:t>
            </a:r>
            <a:r>
              <a:rPr dirty="0" sz="18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w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h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thic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k layer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f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mo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dge.	They 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should vary the colors and ensure that the fronds of each leaf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overlap one 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another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so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that they are all</a:t>
            </a:r>
            <a:r>
              <a:rPr dirty="0" sz="18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connected.</a:t>
            </a:r>
            <a:endParaRPr sz="1800">
              <a:latin typeface="Trebuchet MS"/>
              <a:cs typeface="Trebuchet MS"/>
            </a:endParaRPr>
          </a:p>
          <a:p>
            <a:pPr marL="355600" marR="5715" indent="-342900">
              <a:lnSpc>
                <a:spcPct val="100000"/>
              </a:lnSpc>
              <a:spcBef>
                <a:spcPts val="994"/>
              </a:spcBef>
              <a:tabLst>
                <a:tab pos="6993255" algn="l"/>
              </a:tabLst>
            </a:pPr>
            <a:r>
              <a:rPr dirty="0" sz="140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Leave an opening at the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bottom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of the balloon where it</a:t>
            </a:r>
            <a:r>
              <a:rPr dirty="0" sz="1800" spc="1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tied.	If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you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cover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the entire balloon, it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will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cause the egg to be misshaped when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it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is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60">
                <a:solidFill>
                  <a:srgbClr val="404040"/>
                </a:solidFill>
                <a:latin typeface="Trebuchet MS"/>
                <a:cs typeface="Trebuchet MS"/>
              </a:rPr>
              <a:t>dry.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62911" y="4088891"/>
            <a:ext cx="3954779" cy="2223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5955030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Creating </a:t>
            </a:r>
            <a:r>
              <a:rPr dirty="0" spc="-105"/>
              <a:t>Your </a:t>
            </a:r>
            <a:r>
              <a:rPr dirty="0" spc="-5"/>
              <a:t>Matisse </a:t>
            </a:r>
            <a:r>
              <a:rPr dirty="0"/>
              <a:t>Egg</a:t>
            </a:r>
            <a:r>
              <a:rPr dirty="0" spc="-40"/>
              <a:t> </a:t>
            </a:r>
            <a:r>
              <a:rPr dirty="0" spc="-5"/>
              <a:t>(3)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1799209"/>
            <a:ext cx="8387715" cy="19170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dirty="0" sz="140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Once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 entire balloon is covered with the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mod-podged leaves,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it will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be left 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to dry</a:t>
            </a:r>
            <a:r>
              <a:rPr dirty="0" sz="18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overnight.</a:t>
            </a:r>
            <a:endParaRPr sz="1800">
              <a:latin typeface="Trebuchet MS"/>
              <a:cs typeface="Trebuchet MS"/>
            </a:endParaRPr>
          </a:p>
          <a:p>
            <a:pPr marL="355600" marR="8255" indent="-342900">
              <a:lnSpc>
                <a:spcPct val="100000"/>
              </a:lnSpc>
              <a:spcBef>
                <a:spcPts val="994"/>
              </a:spcBef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next </a:t>
            </a:r>
            <a:r>
              <a:rPr dirty="0" sz="1800" spc="-55">
                <a:solidFill>
                  <a:srgbClr val="404040"/>
                </a:solidFill>
                <a:latin typeface="Trebuchet MS"/>
                <a:cs typeface="Trebuchet MS"/>
              </a:rPr>
              <a:t>day,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 balloons can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popped and the paper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leaves should be  dried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in the egg shape. 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Pop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the balloons over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garbage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can as the mod podge  can shatter and make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mess.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Have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happy Matisse</a:t>
            </a:r>
            <a:r>
              <a:rPr dirty="0" sz="18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Easter!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6300" y="3080004"/>
            <a:ext cx="2939796" cy="3547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5553710" cy="11207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Henri-Emile-Benoit</a:t>
            </a:r>
            <a:r>
              <a:rPr dirty="0" spc="-50"/>
              <a:t> </a:t>
            </a:r>
            <a:r>
              <a:rPr dirty="0" spc="-5"/>
              <a:t>Matisse</a:t>
            </a:r>
          </a:p>
          <a:p>
            <a:pPr marL="12700">
              <a:lnSpc>
                <a:spcPct val="100000"/>
              </a:lnSpc>
            </a:pPr>
            <a:r>
              <a:rPr dirty="0" spc="-10"/>
              <a:t>1869-1954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5459" y="3017520"/>
            <a:ext cx="8399145" cy="3014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dirty="0" sz="145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Henri Matisse was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French artist who was born in 1869 in northern France to 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prosperous grain merchant 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family.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At the age of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18,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Henri moved to 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Paris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to 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study law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and he began working as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court 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administrator.</a:t>
            </a:r>
            <a:endParaRPr sz="1800">
              <a:latin typeface="Trebuchet MS"/>
              <a:cs typeface="Trebuchet MS"/>
            </a:endParaRPr>
          </a:p>
          <a:p>
            <a:pPr marL="355600" marR="64769" indent="-342900">
              <a:lnSpc>
                <a:spcPct val="100000"/>
              </a:lnSpc>
              <a:spcBef>
                <a:spcPts val="994"/>
              </a:spcBef>
              <a:tabLst>
                <a:tab pos="5789930" algn="l"/>
                <a:tab pos="6031230" algn="l"/>
              </a:tabLst>
            </a:pPr>
            <a:r>
              <a:rPr dirty="0" sz="140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When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was 20,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Henri suffered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dirty="0" sz="1800" spc="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dirty="0" sz="18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appendicitis.	His mother gave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him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paint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set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to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keep him busy during his</a:t>
            </a:r>
            <a:r>
              <a:rPr dirty="0" sz="1800" spc="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long 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recovery.	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It was during</a:t>
            </a:r>
            <a:r>
              <a:rPr dirty="0" sz="18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this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time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that Henri discovered his true calling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and, to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his 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father’s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disappointment,  decided to become an artist instead of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8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lawyer.</a:t>
            </a:r>
            <a:endParaRPr sz="1800">
              <a:latin typeface="Trebuchet MS"/>
              <a:cs typeface="Trebuchet MS"/>
            </a:endParaRPr>
          </a:p>
          <a:p>
            <a:pPr marL="355600" marR="66675" indent="-342900">
              <a:lnSpc>
                <a:spcPct val="100000"/>
              </a:lnSpc>
              <a:spcBef>
                <a:spcPts val="995"/>
              </a:spcBef>
              <a:tabLst>
                <a:tab pos="1657985" algn="l"/>
              </a:tabLst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Matisse and 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Pablo 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Picasso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are regarded as leading figures in the modern art  movement.	He was known as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draughtsman, printmaker and sculptor but he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is most known for his paintings. Here are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few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examples: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18731" y="169163"/>
            <a:ext cx="2200655" cy="2601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4775200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Madame Matisse</a:t>
            </a:r>
            <a:r>
              <a:rPr dirty="0" spc="-65"/>
              <a:t> </a:t>
            </a:r>
            <a:r>
              <a:rPr dirty="0" spc="-10"/>
              <a:t>(1905)</a:t>
            </a:r>
          </a:p>
        </p:txBody>
      </p:sp>
      <p:sp>
        <p:nvSpPr>
          <p:cNvPr id="3" name="object 3"/>
          <p:cNvSpPr/>
          <p:nvPr/>
        </p:nvSpPr>
        <p:spPr>
          <a:xfrm>
            <a:off x="3300984" y="2426207"/>
            <a:ext cx="3262884" cy="3262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3604895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The </a:t>
            </a:r>
            <a:r>
              <a:rPr dirty="0" spc="-5"/>
              <a:t>Dance</a:t>
            </a:r>
            <a:r>
              <a:rPr dirty="0" spc="-75"/>
              <a:t> </a:t>
            </a:r>
            <a:r>
              <a:rPr dirty="0" spc="-10"/>
              <a:t>(1910)</a:t>
            </a:r>
          </a:p>
        </p:txBody>
      </p:sp>
      <p:sp>
        <p:nvSpPr>
          <p:cNvPr id="3" name="object 3"/>
          <p:cNvSpPr/>
          <p:nvPr/>
        </p:nvSpPr>
        <p:spPr>
          <a:xfrm>
            <a:off x="3244595" y="2369820"/>
            <a:ext cx="4044696" cy="404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5654040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5"/>
              <a:t>Woman </a:t>
            </a:r>
            <a:r>
              <a:rPr dirty="0" spc="-5"/>
              <a:t>with the </a:t>
            </a:r>
            <a:r>
              <a:rPr dirty="0" spc="-10"/>
              <a:t>Hat</a:t>
            </a:r>
            <a:r>
              <a:rPr dirty="0" spc="-50"/>
              <a:t> </a:t>
            </a:r>
            <a:r>
              <a:rPr dirty="0" spc="-5"/>
              <a:t>(1905)</a:t>
            </a:r>
          </a:p>
        </p:txBody>
      </p:sp>
      <p:sp>
        <p:nvSpPr>
          <p:cNvPr id="3" name="object 3"/>
          <p:cNvSpPr/>
          <p:nvPr/>
        </p:nvSpPr>
        <p:spPr>
          <a:xfrm>
            <a:off x="3422903" y="2001011"/>
            <a:ext cx="3390900" cy="4585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3703320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The </a:t>
            </a:r>
            <a:r>
              <a:rPr dirty="0" spc="-5"/>
              <a:t>Cut </a:t>
            </a:r>
            <a:r>
              <a:rPr dirty="0"/>
              <a:t>Out</a:t>
            </a:r>
            <a:r>
              <a:rPr dirty="0" spc="-190"/>
              <a:t> </a:t>
            </a:r>
            <a:r>
              <a:rPr dirty="0" spc="-75"/>
              <a:t>Years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4494" y="3270503"/>
            <a:ext cx="8413750" cy="328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4965" marR="294005" indent="-342900">
              <a:lnSpc>
                <a:spcPct val="100000"/>
              </a:lnSpc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Well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into his successful art 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career,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Henri suffered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from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abdominal cancer in  1941 and underwent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surgery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that left him bound to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bed or wheel</a:t>
            </a:r>
            <a:r>
              <a:rPr dirty="0" sz="18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45">
                <a:solidFill>
                  <a:srgbClr val="404040"/>
                </a:solidFill>
                <a:latin typeface="Trebuchet MS"/>
                <a:cs typeface="Trebuchet MS"/>
              </a:rPr>
              <a:t>chair.</a:t>
            </a:r>
            <a:endParaRPr sz="1800">
              <a:latin typeface="Trebuchet MS"/>
              <a:cs typeface="Trebuchet MS"/>
            </a:endParaRPr>
          </a:p>
          <a:p>
            <a:pPr marL="354965" marR="5080">
              <a:lnSpc>
                <a:spcPct val="100000"/>
              </a:lnSpc>
              <a:tabLst>
                <a:tab pos="4407535" algn="l"/>
                <a:tab pos="7626984" algn="l"/>
              </a:tabLst>
            </a:pP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Because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 was in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sitting position, painting and sculpture became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too 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challenging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so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 focused on</a:t>
            </a:r>
            <a:r>
              <a:rPr dirty="0" sz="18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cut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outs.	His assistants would paint</a:t>
            </a:r>
            <a:r>
              <a:rPr dirty="0" sz="18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large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sheets  of paper and he would cut the sheets of paper into different shapes and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sizes. 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 would then arrange them into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collage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dirty="0" sz="1800" spc="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decoupage compositions.	Some  were regular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size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but others could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as large as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8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room.</a:t>
            </a:r>
            <a:endParaRPr sz="1800">
              <a:latin typeface="Trebuchet MS"/>
              <a:cs typeface="Trebuchet MS"/>
            </a:endParaRPr>
          </a:p>
          <a:p>
            <a:pPr algn="just" marL="354965" marR="102870" indent="-342900">
              <a:lnSpc>
                <a:spcPct val="100000"/>
              </a:lnSpc>
              <a:spcBef>
                <a:spcPts val="994"/>
              </a:spcBef>
            </a:pPr>
            <a:r>
              <a:rPr dirty="0" sz="1400" spc="3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those who do not </a:t>
            </a:r>
            <a:r>
              <a:rPr dirty="0" sz="1800" spc="-45">
                <a:solidFill>
                  <a:srgbClr val="404040"/>
                </a:solidFill>
                <a:latin typeface="Trebuchet MS"/>
                <a:cs typeface="Trebuchet MS"/>
              </a:rPr>
              <a:t>know,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decoupage is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form of artwork created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by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gluing  paper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cutouts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onto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shape.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artwork we will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be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doing today is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form of  decoupage.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400" spc="-10">
                <a:solidFill>
                  <a:srgbClr val="5FCAEE"/>
                </a:solidFill>
                <a:latin typeface="Wingdings 3"/>
                <a:cs typeface="Wingdings 3"/>
              </a:rPr>
              <a:t>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Here are a few examples of 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Henri’s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cut out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art.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74791" y="242315"/>
            <a:ext cx="2804160" cy="2816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2662555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Icarus</a:t>
            </a:r>
            <a:r>
              <a:rPr dirty="0" spc="-70"/>
              <a:t> </a:t>
            </a:r>
            <a:r>
              <a:rPr dirty="0" spc="-10"/>
              <a:t>(1946)</a:t>
            </a:r>
          </a:p>
        </p:txBody>
      </p:sp>
      <p:sp>
        <p:nvSpPr>
          <p:cNvPr id="3" name="object 3"/>
          <p:cNvSpPr/>
          <p:nvPr/>
        </p:nvSpPr>
        <p:spPr>
          <a:xfrm>
            <a:off x="3360420" y="2039111"/>
            <a:ext cx="3433571" cy="4383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7748905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The </a:t>
            </a:r>
            <a:r>
              <a:rPr dirty="0" spc="-25"/>
              <a:t>Parakeet </a:t>
            </a:r>
            <a:r>
              <a:rPr dirty="0" spc="-5"/>
              <a:t>and the Mermaid</a:t>
            </a:r>
            <a:r>
              <a:rPr dirty="0" spc="-100"/>
              <a:t> </a:t>
            </a:r>
            <a:r>
              <a:rPr dirty="0" spc="-5"/>
              <a:t>(1952)</a:t>
            </a:r>
          </a:p>
        </p:txBody>
      </p:sp>
      <p:sp>
        <p:nvSpPr>
          <p:cNvPr id="3" name="object 3"/>
          <p:cNvSpPr/>
          <p:nvPr/>
        </p:nvSpPr>
        <p:spPr>
          <a:xfrm>
            <a:off x="678180" y="2161031"/>
            <a:ext cx="8595359" cy="3880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41858"/>
            <a:ext cx="8081645" cy="5715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Black </a:t>
            </a:r>
            <a:r>
              <a:rPr dirty="0" spc="-5"/>
              <a:t>Leaf on Green </a:t>
            </a:r>
            <a:r>
              <a:rPr dirty="0"/>
              <a:t>Background</a:t>
            </a:r>
            <a:r>
              <a:rPr dirty="0" spc="-95"/>
              <a:t> </a:t>
            </a:r>
            <a:r>
              <a:rPr dirty="0" spc="-5"/>
              <a:t>(1952)</a:t>
            </a:r>
          </a:p>
        </p:txBody>
      </p:sp>
      <p:sp>
        <p:nvSpPr>
          <p:cNvPr id="3" name="object 3"/>
          <p:cNvSpPr/>
          <p:nvPr/>
        </p:nvSpPr>
        <p:spPr>
          <a:xfrm>
            <a:off x="3275076" y="1580388"/>
            <a:ext cx="3183636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Natalie Dearie</dc:creator>
  <dc:title>Henri Matisse</dc:title>
  <dcterms:created xsi:type="dcterms:W3CDTF">2017-03-23T08:47:31Z</dcterms:created>
  <dcterms:modified xsi:type="dcterms:W3CDTF">2017-03-23T08:47:31Z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2017-03-23T00:00:00Z</vt:filetime>
  </property>
</Properties>
</file>