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24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1" r:id="rId3"/>
    <p:sldId id="264" r:id="rId4"/>
    <p:sldId id="265" r:id="rId5"/>
    <p:sldId id="266" r:id="rId6"/>
    <p:sldId id="273" r:id="rId7"/>
    <p:sldId id="267" r:id="rId8"/>
    <p:sldId id="268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33CCFF"/>
    <a:srgbClr val="CCFFFF"/>
    <a:srgbClr val="FFFF86"/>
    <a:srgbClr val="6699FF"/>
    <a:srgbClr val="DD6600"/>
    <a:srgbClr val="F9FF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83664" autoAdjust="0"/>
  </p:normalViewPr>
  <p:slideViewPr>
    <p:cSldViewPr snapToGrid="0">
      <p:cViewPr>
        <p:scale>
          <a:sx n="70" d="100"/>
          <a:sy n="70" d="100"/>
        </p:scale>
        <p:origin x="-485" y="-62"/>
      </p:cViewPr>
      <p:guideLst>
        <p:guide orient="horz" pos="4046"/>
        <p:guide orient="horz" pos="3542"/>
        <p:guide orient="horz" pos="776"/>
        <p:guide pos="5491"/>
        <p:guide pos="283"/>
        <p:guide pos="2885"/>
        <p:guide pos="5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464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0" rIns="92921" bIns="46460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109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0" rIns="92921" bIns="46460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9034"/>
            <a:ext cx="52784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0" rIns="92921" bIns="46460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71566" y="8669034"/>
            <a:ext cx="58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0" rIns="92921" bIns="46460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000"/>
            </a:lvl1pPr>
          </a:lstStyle>
          <a:p>
            <a:fld id="{4E52F4E6-FC39-4556-B0B6-59172A4C1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9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510334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7055" y="531341"/>
            <a:ext cx="5008605" cy="375645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6076"/>
            <a:ext cx="5486400" cy="402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468321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41308" y="0"/>
            <a:ext cx="716692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DAEA9AB5-B818-4B36-A9ED-91B33619C4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Russel Logo_Black 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5573928" y="8864816"/>
            <a:ext cx="1095375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24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234950" algn="l" defTabSz="914400" rtl="0" eaLnBrk="1" latinLnBrk="0" hangingPunct="1">
      <a:spcBef>
        <a:spcPts val="6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41363" indent="-234950" algn="l" defTabSz="914400" rtl="0" eaLnBrk="1" latinLnBrk="0" hangingPunct="1">
      <a:spcBef>
        <a:spcPts val="6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25525" indent="-234950" algn="l" defTabSz="914400" rtl="0" eaLnBrk="1" latinLnBrk="0" hangingPunct="1">
      <a:spcBef>
        <a:spcPts val="6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09688" indent="-234950" algn="l" defTabSz="914400" rtl="0" eaLnBrk="1" latinLnBrk="0" hangingPunct="1">
      <a:spcBef>
        <a:spcPts val="6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531813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000" dirty="0" smtClean="0"/>
              <a:t>This page shows two different types of trees during the 4 seasons of the year.</a:t>
            </a:r>
          </a:p>
          <a:p>
            <a:r>
              <a:rPr lang="en-US" sz="1000" baseline="0" dirty="0" smtClean="0"/>
              <a:t>First, let’s talk about the seasons.</a:t>
            </a:r>
          </a:p>
          <a:p>
            <a:r>
              <a:rPr lang="en-US" sz="1000" baseline="0" dirty="0" smtClean="0"/>
              <a:t>There are 4 seasons in a year – Winter, Spring, Summer, Fall (Point to the green boxes)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Ask questions to students (suggestions below):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What weather is during (winter, spring, summer, fall)? 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Is it warm or cold? 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How do you dress? 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Have you seen snow? 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What activities do you like to do? </a:t>
            </a:r>
          </a:p>
          <a:p>
            <a:endParaRPr lang="en-US" sz="1000" baseline="0" dirty="0" smtClean="0"/>
          </a:p>
          <a:p>
            <a:r>
              <a:rPr lang="en-US" sz="1000" dirty="0" smtClean="0"/>
              <a:t>Let’s take a closer look at trees in each of the 4 seasons.</a:t>
            </a:r>
          </a:p>
          <a:p>
            <a:r>
              <a:rPr lang="en-US" sz="1000" dirty="0" smtClean="0"/>
              <a:t>On top</a:t>
            </a:r>
            <a:r>
              <a:rPr lang="en-US" sz="1000" baseline="0" dirty="0" smtClean="0"/>
              <a:t> row, I have one tree during each season and another type of tree on the bottom.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What do you notice about the trees? </a:t>
            </a:r>
          </a:p>
          <a:p>
            <a:pPr>
              <a:buFont typeface="Arial" pitchFamily="34" charset="0"/>
              <a:buChar char="•"/>
            </a:pPr>
            <a:r>
              <a:rPr lang="en-US" sz="1000" baseline="0" dirty="0" smtClean="0"/>
              <a:t>How are they same? Different?</a:t>
            </a:r>
          </a:p>
          <a:p>
            <a:pPr>
              <a:buFont typeface="Arial" pitchFamily="34" charset="0"/>
              <a:buChar char="•"/>
            </a:pPr>
            <a:endParaRPr lang="en-US" sz="1000" baseline="0" dirty="0" smtClean="0"/>
          </a:p>
          <a:p>
            <a:pPr>
              <a:buFont typeface="Arial" pitchFamily="34" charset="0"/>
              <a:buNone/>
            </a:pPr>
            <a:r>
              <a:rPr lang="en-US" sz="1000" baseline="0" dirty="0" smtClean="0"/>
              <a:t>On the top row, they are called “Deciduous” trees, which means that leaves fall off.</a:t>
            </a:r>
          </a:p>
          <a:p>
            <a:pPr>
              <a:buFont typeface="Arial" pitchFamily="34" charset="0"/>
              <a:buNone/>
            </a:pPr>
            <a:r>
              <a:rPr lang="en-US" sz="1000" baseline="0" dirty="0" smtClean="0"/>
              <a:t>Let’s say de-</a:t>
            </a:r>
            <a:r>
              <a:rPr lang="en-US" sz="1000" baseline="0" dirty="0" err="1" smtClean="0"/>
              <a:t>ci</a:t>
            </a:r>
            <a:r>
              <a:rPr lang="en-US" sz="1000" baseline="0" dirty="0" smtClean="0"/>
              <a:t>-</a:t>
            </a:r>
            <a:r>
              <a:rPr lang="en-US" sz="1000" baseline="0" dirty="0" err="1" smtClean="0"/>
              <a:t>duous</a:t>
            </a:r>
            <a:r>
              <a:rPr lang="en-US" sz="1000" baseline="0" dirty="0" smtClean="0"/>
              <a:t> together.</a:t>
            </a:r>
          </a:p>
          <a:p>
            <a:pPr>
              <a:buFont typeface="Arial" pitchFamily="34" charset="0"/>
              <a:buNone/>
            </a:pPr>
            <a:r>
              <a:rPr lang="en-US" sz="1000" baseline="0" dirty="0" smtClean="0"/>
              <a:t>On the bottom row, these are “Evergreen” trees, staying green all year round.</a:t>
            </a:r>
          </a:p>
          <a:p>
            <a:pPr>
              <a:buFont typeface="Arial" pitchFamily="34" charset="0"/>
              <a:buNone/>
            </a:pPr>
            <a:endParaRPr lang="en-US" sz="1000" baseline="0" dirty="0" smtClean="0"/>
          </a:p>
          <a:p>
            <a:pPr>
              <a:buFont typeface="Arial" pitchFamily="34" charset="0"/>
              <a:buNone/>
            </a:pPr>
            <a:r>
              <a:rPr lang="en-US" sz="1000" baseline="0" dirty="0" smtClean="0"/>
              <a:t>Do you have a favorite type of tree? Or season?</a:t>
            </a:r>
          </a:p>
          <a:p>
            <a:pPr>
              <a:buFont typeface="Arial" pitchFamily="34" charset="0"/>
              <a:buNone/>
            </a:pPr>
            <a:endParaRPr lang="en-US" sz="1000" baseline="0" dirty="0" smtClean="0"/>
          </a:p>
          <a:p>
            <a:pPr>
              <a:buFont typeface="Arial" pitchFamily="34" charset="0"/>
              <a:buNone/>
            </a:pPr>
            <a:r>
              <a:rPr lang="en-US" sz="1000" baseline="0" dirty="0" smtClean="0"/>
              <a:t>Now, let’s read a book about an apple tree and see if it’s a deciduous or evergreen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AB5-B818-4B36-A9ED-91B33619C47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531813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looked at the same trees, over the 4 seasons</a:t>
            </a:r>
          </a:p>
          <a:p>
            <a:r>
              <a:rPr lang="en-US" dirty="0" smtClean="0"/>
              <a:t>Notice the difference in color</a:t>
            </a:r>
            <a:r>
              <a:rPr lang="en-US" baseline="0" dirty="0" smtClean="0"/>
              <a:t> of leaves and the sky?</a:t>
            </a:r>
          </a:p>
          <a:p>
            <a:r>
              <a:rPr lang="en-US" dirty="0" smtClean="0"/>
              <a:t>Used different brush strokes, creating different texture…..next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AB5-B818-4B36-A9ED-91B33619C47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531813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– Look and/or</a:t>
            </a:r>
            <a:r>
              <a:rPr lang="en-US" baseline="0" dirty="0" smtClean="0"/>
              <a:t> feel</a:t>
            </a:r>
          </a:p>
          <a:p>
            <a:r>
              <a:rPr lang="en-US" baseline="0" dirty="0" smtClean="0"/>
              <a:t>For example, a table is – smooth.</a:t>
            </a:r>
          </a:p>
          <a:p>
            <a:r>
              <a:rPr lang="en-US" baseline="0" dirty="0" smtClean="0"/>
              <a:t>What about these pictures? What is the texture? How do they look or feel?</a:t>
            </a:r>
            <a:endParaRPr lang="en-US" dirty="0" smtClean="0"/>
          </a:p>
          <a:p>
            <a:r>
              <a:rPr lang="en-US" dirty="0" smtClean="0"/>
              <a:t>You can use different materials</a:t>
            </a:r>
            <a:r>
              <a:rPr lang="en-US" baseline="0" dirty="0" smtClean="0"/>
              <a:t> to create texture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AB5-B818-4B36-A9ED-91B33619C4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531813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9AB5-B818-4B36-A9ED-91B33619C47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58648" y="5733918"/>
            <a:ext cx="4663440" cy="365760"/>
          </a:xfrm>
        </p:spPr>
        <p:txBody>
          <a:bodyPr anchor="b">
            <a:normAutofit/>
          </a:bodyPr>
          <a:lstStyle>
            <a:lvl1pPr>
              <a:buFontTx/>
              <a:buNone/>
              <a:defRPr sz="1200" b="0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88" y="6388188"/>
            <a:ext cx="9144000" cy="0"/>
          </a:xfrm>
          <a:prstGeom prst="line">
            <a:avLst/>
          </a:prstGeom>
          <a:ln w="63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9155" y="1512795"/>
            <a:ext cx="7140955" cy="283350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800" spc="-13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197" y="4340225"/>
            <a:ext cx="7112642" cy="688975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30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647" y="5019856"/>
            <a:ext cx="7090878" cy="448699"/>
          </a:xfrm>
        </p:spPr>
        <p:txBody>
          <a:bodyPr anchor="ctr">
            <a:normAutofit/>
          </a:bodyPr>
          <a:lstStyle>
            <a:lvl1pPr>
              <a:buFontTx/>
              <a:buNone/>
              <a:defRPr sz="2000" b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first and last name, and title</a:t>
            </a:r>
            <a:endParaRPr lang="en-US" dirty="0"/>
          </a:p>
        </p:txBody>
      </p:sp>
      <p:sp>
        <p:nvSpPr>
          <p:cNvPr id="13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64095" y="6872941"/>
            <a:ext cx="1012926" cy="348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04898"/>
            <a:ext cx="9260643" cy="268660"/>
            <a:chOff x="101403" y="1136807"/>
            <a:chExt cx="9006840" cy="171557"/>
          </a:xfrm>
        </p:grpSpPr>
        <p:sp>
          <p:nvSpPr>
            <p:cNvPr id="11" name="Rectangle 10"/>
            <p:cNvSpPr/>
            <p:nvPr userDrawn="1"/>
          </p:nvSpPr>
          <p:spPr>
            <a:xfrm flipV="1">
              <a:off x="101403" y="1169888"/>
              <a:ext cx="9006840" cy="9144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1604" y="1136807"/>
              <a:ext cx="9006639" cy="45719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01606" y="1259557"/>
              <a:ext cx="9006637" cy="48807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73447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>
                <a:solidFill>
                  <a:srgbClr val="969696">
                    <a:lumMod val="75000"/>
                  </a:srgbClr>
                </a:solidFill>
              </a:rPr>
              <a:t>INTERNAL USE ONLY</a:t>
            </a:r>
            <a:endParaRPr lang="en-US" dirty="0">
              <a:solidFill>
                <a:srgbClr val="96969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r>
              <a:rPr lang="en-US" smtClean="0">
                <a:solidFill>
                  <a:srgbClr val="969696">
                    <a:lumMod val="75000"/>
                  </a:srgbClr>
                </a:solidFill>
              </a:rPr>
              <a:t>p.</a:t>
            </a:r>
            <a:fld id="{6C664EB6-AA07-463F-A5A5-9F88A3164854}" type="slidenum">
              <a:rPr lang="en-US" smtClean="0">
                <a:solidFill>
                  <a:srgbClr val="969696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69696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10/17/2013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INTERNAL USE ONLY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0.jpeg"/><Relationship Id="rId5" Type="http://schemas.openxmlformats.org/officeDocument/2006/relationships/image" Target="../media/image4.jpeg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3711" y="5423951"/>
            <a:ext cx="4663440" cy="36576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October 2013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711" y="1202828"/>
            <a:ext cx="8606123" cy="28335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Trees,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Monet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and Texture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3711" y="4030258"/>
            <a:ext cx="7112642" cy="688975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In Touch with Art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3711" y="4709889"/>
            <a:ext cx="7090878" cy="448699"/>
          </a:xfrm>
        </p:spPr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664EB6-AA07-463F-A5A5-9F88A3164854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6148" name="Picture 4" descr="http://www.denarend.com/cities/ridderkerk/images/01-monet-poplar-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734" y="294468"/>
            <a:ext cx="42862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2507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1273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Touch with 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300000"/>
              </a:lnSpc>
            </a:pPr>
            <a:r>
              <a:rPr lang="en-US" dirty="0" smtClean="0"/>
              <a:t>Students, teachers, parents, friends, everyone!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First, we’ll learn about a topic, an artist and their work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Then, we’ll create our own art work</a:t>
            </a:r>
          </a:p>
          <a:p>
            <a:pPr>
              <a:lnSpc>
                <a:spcPct val="300000"/>
              </a:lnSpc>
            </a:pPr>
            <a:r>
              <a:rPr lang="en-US" dirty="0" smtClean="0"/>
              <a:t>Parents are here to help you</a:t>
            </a:r>
          </a:p>
          <a:p>
            <a:pPr>
              <a:lnSpc>
                <a:spcPct val="300000"/>
              </a:lnSpc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29125" y="1091684"/>
            <a:ext cx="3607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</a:rPr>
              <a:t>Who loves art?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967566" y="4014069"/>
            <a:ext cx="4863884" cy="21671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1335" y="3779011"/>
            <a:ext cx="2342827" cy="2691531"/>
          </a:xfrm>
          <a:prstGeom prst="rect">
            <a:avLst/>
          </a:prstGeom>
          <a:solidFill>
            <a:srgbClr val="FFF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1444" y="929900"/>
            <a:ext cx="8074617" cy="271220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8" y="197979"/>
            <a:ext cx="7772400" cy="1143000"/>
          </a:xfrm>
        </p:spPr>
        <p:txBody>
          <a:bodyPr anchor="t"/>
          <a:lstStyle/>
          <a:p>
            <a:pPr algn="ctr"/>
            <a:r>
              <a:rPr lang="en-US" dirty="0" smtClean="0"/>
              <a:t>Let’s discuss 3 things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8341" y="3803734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600" dirty="0" smtClean="0">
                <a:solidFill>
                  <a:srgbClr val="002060"/>
                </a:solidFill>
              </a:rPr>
              <a:t>Claude Monet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6424" y="3975373"/>
            <a:ext cx="4572000" cy="167738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en-US" sz="2600" dirty="0" smtClean="0">
              <a:ln w="28575">
                <a:solidFill>
                  <a:srgbClr val="002060"/>
                </a:solidFill>
              </a:ln>
              <a:solidFill>
                <a:prstClr val="black"/>
              </a:solidFill>
            </a:endParaRP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en-US" sz="72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en-US" sz="7200" dirty="0" smtClean="0">
              <a:ln w="28575">
                <a:solidFill>
                  <a:srgbClr val="002060"/>
                </a:solidFill>
                <a:prstDash val="solid"/>
                <a:miter lim="800000"/>
              </a:ln>
              <a:blipFill>
                <a:blip r:embed="rId6"/>
                <a:tile tx="0" ty="0" sx="100000" sy="100000" flip="none" algn="tl"/>
              </a:blip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100" name="Picture 4" descr="http://littlemissread.files.wordpress.com/2012/02/season-tre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8554" y="1147973"/>
            <a:ext cx="2626084" cy="189837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12810" y="310022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Changes across seasons…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986" y="1674746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TREES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1380" y="310660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 maybe not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lawarechristmastreegrowersassn.com/photos/evergreen_farms_bluespruceatevergreenfarms.jpg"/>
          <p:cNvPicPr>
            <a:picLocks noChangeAspect="1" noChangeArrowheads="1"/>
          </p:cNvPicPr>
          <p:nvPr/>
        </p:nvPicPr>
        <p:blipFill>
          <a:blip r:embed="rId8" cstate="print"/>
          <a:srcRect l="14436" r="13636" b="76"/>
          <a:stretch>
            <a:fillRect/>
          </a:stretch>
        </p:blipFill>
        <p:spPr bwMode="auto">
          <a:xfrm>
            <a:off x="6740160" y="1146662"/>
            <a:ext cx="1398431" cy="1869868"/>
          </a:xfrm>
          <a:prstGeom prst="rect">
            <a:avLst/>
          </a:prstGeom>
          <a:noFill/>
        </p:spPr>
      </p:pic>
      <p:pic>
        <p:nvPicPr>
          <p:cNvPr id="4104" name="Picture 8" descr="http://www.claudemonetgallery.org/Self-Portrait-With-A-Beret.jpg"/>
          <p:cNvPicPr>
            <a:picLocks noChangeAspect="1" noChangeArrowheads="1"/>
          </p:cNvPicPr>
          <p:nvPr/>
        </p:nvPicPr>
        <p:blipFill>
          <a:blip r:embed="rId9" cstate="print"/>
          <a:srcRect l="10992" t="13774" r="3868" b="15687"/>
          <a:stretch>
            <a:fillRect/>
          </a:stretch>
        </p:blipFill>
        <p:spPr bwMode="auto">
          <a:xfrm>
            <a:off x="943186" y="4341218"/>
            <a:ext cx="1898374" cy="19562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5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delawarechristmastreegrowersassn.com/photos/evergreen_farms_bluespruceatevergreenfarms.jpg"/>
          <p:cNvPicPr>
            <a:picLocks noChangeAspect="1" noChangeArrowheads="1"/>
          </p:cNvPicPr>
          <p:nvPr/>
        </p:nvPicPr>
        <p:blipFill>
          <a:blip r:embed="rId3" cstate="print"/>
          <a:srcRect l="14436" r="13636" b="76"/>
          <a:stretch>
            <a:fillRect/>
          </a:stretch>
        </p:blipFill>
        <p:spPr bwMode="auto">
          <a:xfrm>
            <a:off x="289932" y="4234600"/>
            <a:ext cx="1739590" cy="2326038"/>
          </a:xfrm>
          <a:prstGeom prst="rect">
            <a:avLst/>
          </a:prstGeom>
          <a:noFill/>
        </p:spPr>
      </p:pic>
      <p:pic>
        <p:nvPicPr>
          <p:cNvPr id="25" name="Picture 6" descr="http://www.delawarechristmastreegrowersassn.com/photos/evergreen_farms_bluespruceatevergreenfarms.jpg"/>
          <p:cNvPicPr>
            <a:picLocks noChangeAspect="1" noChangeArrowheads="1"/>
          </p:cNvPicPr>
          <p:nvPr/>
        </p:nvPicPr>
        <p:blipFill>
          <a:blip r:embed="rId3" cstate="print"/>
          <a:srcRect l="14436" r="13636" b="76"/>
          <a:stretch>
            <a:fillRect/>
          </a:stretch>
        </p:blipFill>
        <p:spPr bwMode="auto">
          <a:xfrm>
            <a:off x="4858215" y="4234600"/>
            <a:ext cx="1739590" cy="2326038"/>
          </a:xfrm>
          <a:prstGeom prst="rect">
            <a:avLst/>
          </a:prstGeom>
          <a:noFill/>
        </p:spPr>
      </p:pic>
      <p:pic>
        <p:nvPicPr>
          <p:cNvPr id="26" name="Picture 6" descr="http://www.delawarechristmastreegrowersassn.com/photos/evergreen_farms_bluespruceatevergreenfarms.jpg"/>
          <p:cNvPicPr>
            <a:picLocks noChangeAspect="1" noChangeArrowheads="1"/>
          </p:cNvPicPr>
          <p:nvPr/>
        </p:nvPicPr>
        <p:blipFill>
          <a:blip r:embed="rId3" cstate="print"/>
          <a:srcRect l="14436" r="13636" b="76"/>
          <a:stretch>
            <a:fillRect/>
          </a:stretch>
        </p:blipFill>
        <p:spPr bwMode="auto">
          <a:xfrm>
            <a:off x="7129347" y="4234600"/>
            <a:ext cx="1739590" cy="2326038"/>
          </a:xfrm>
          <a:prstGeom prst="rect">
            <a:avLst/>
          </a:prstGeom>
          <a:noFill/>
        </p:spPr>
      </p:pic>
      <p:pic>
        <p:nvPicPr>
          <p:cNvPr id="27" name="Picture 6" descr="http://www.delawarechristmastreegrowersassn.com/photos/evergreen_farms_bluespruceatevergreenfarms.jpg"/>
          <p:cNvPicPr>
            <a:picLocks noChangeAspect="1" noChangeArrowheads="1"/>
          </p:cNvPicPr>
          <p:nvPr/>
        </p:nvPicPr>
        <p:blipFill>
          <a:blip r:embed="rId3" cstate="print"/>
          <a:srcRect l="14436" r="13636" b="76"/>
          <a:stretch>
            <a:fillRect/>
          </a:stretch>
        </p:blipFill>
        <p:spPr bwMode="auto">
          <a:xfrm>
            <a:off x="2512741" y="4234600"/>
            <a:ext cx="1739590" cy="2326038"/>
          </a:xfrm>
          <a:prstGeom prst="rect">
            <a:avLst/>
          </a:prstGeom>
          <a:noFill/>
        </p:spPr>
      </p:pic>
      <p:pic>
        <p:nvPicPr>
          <p:cNvPr id="3074" name="Picture 2" descr="http://twainassociates.com/wp-content/uploads/2012/06/Four-Trees-J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90" y="1247936"/>
            <a:ext cx="9044553" cy="2604832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2018" y="86469"/>
            <a:ext cx="7772400" cy="1143000"/>
          </a:xfrm>
        </p:spPr>
        <p:txBody>
          <a:bodyPr anchor="t"/>
          <a:lstStyle/>
          <a:p>
            <a:pPr algn="ctr"/>
            <a:r>
              <a:rPr lang="en-US" dirty="0" smtClean="0"/>
              <a:t>Trees across the seasons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955800" y="1219200"/>
            <a:ext cx="5588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41800" y="1244600"/>
            <a:ext cx="5588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1219200"/>
            <a:ext cx="5588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864600" y="1168400"/>
            <a:ext cx="5588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-279400" y="914400"/>
            <a:ext cx="5588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" y="4057666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00"/>
                </a:solidFill>
              </a:rPr>
              <a:t>EVERGREEN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331" y="8101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Winter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2955" y="810180"/>
            <a:ext cx="1657095" cy="4090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9279" y="8101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2640" y="8101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Fall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03575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00"/>
                </a:solidFill>
              </a:rPr>
              <a:t>DECIDUOUS – LEAVES FALLING OFF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304" y="6388716"/>
            <a:ext cx="457200" cy="457200"/>
          </a:xfrm>
        </p:spPr>
        <p:txBody>
          <a:bodyPr/>
          <a:lstStyle/>
          <a:p>
            <a:r>
              <a:rPr lang="en-US" dirty="0" smtClean="0"/>
              <a:t>p.</a:t>
            </a:r>
            <a:fld id="{6C664EB6-AA07-463F-A5A5-9F88A316485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49312"/>
          </a:xfrm>
        </p:spPr>
        <p:txBody>
          <a:bodyPr/>
          <a:lstStyle/>
          <a:p>
            <a:r>
              <a:rPr lang="en-US" dirty="0" smtClean="0"/>
              <a:t>Claude Monet (1840 – 1926)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8" descr="http://www.claudemonetgallery.org/Self-Portrait-With-A-Beret.jpg"/>
          <p:cNvPicPr>
            <a:picLocks noChangeAspect="1" noChangeArrowheads="1"/>
          </p:cNvPicPr>
          <p:nvPr/>
        </p:nvPicPr>
        <p:blipFill>
          <a:blip r:embed="rId2" cstate="print"/>
          <a:srcRect l="10992" t="13774" r="3868" b="15687"/>
          <a:stretch>
            <a:fillRect/>
          </a:stretch>
        </p:blipFill>
        <p:spPr bwMode="auto">
          <a:xfrm>
            <a:off x="5848350" y="1703615"/>
            <a:ext cx="3257550" cy="335686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55914" y="1502228"/>
            <a:ext cx="3352800" cy="4572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628" y="1196340"/>
            <a:ext cx="5260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A Founder of French Impressionism</a:t>
            </a: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Painting was done outside – </a:t>
            </a: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	rain or shine!</a:t>
            </a: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A study of light – same subject in different light, time and seasons.</a:t>
            </a: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228600" lvl="0" indent="-2286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6600"/>
                </a:solidFill>
              </a:rPr>
              <a:t>Created an impression of the scene, which was clearest from a distance.</a:t>
            </a:r>
          </a:p>
          <a:p>
            <a:pPr marL="228600" lvl="0" indent="-228600">
              <a:spcBef>
                <a:spcPct val="0"/>
              </a:spcBef>
              <a:defRPr/>
            </a:pPr>
            <a:endParaRPr lang="en-US" sz="2400" dirty="0" smtClean="0">
              <a:solidFill>
                <a:srgbClr val="006600"/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00050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Three Trees (1891)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8678" name="Picture 6" descr="http://uploads1.wikipaintings.org/images/claude-monet/three-trees-in-grey-we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181905"/>
            <a:ext cx="2159540" cy="2743200"/>
          </a:xfrm>
          <a:prstGeom prst="rect">
            <a:avLst/>
          </a:prstGeom>
          <a:noFill/>
        </p:spPr>
      </p:pic>
      <p:pic>
        <p:nvPicPr>
          <p:cNvPr id="28680" name="Picture 8" descr="http://1.bp.blogspot.com/-b93YZDx2apY/UCjAvqHtXyI/AAAAAAAAAvU/189BRbaKPJ0/s1600/apc+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265" y="2181905"/>
            <a:ext cx="2171213" cy="2743200"/>
          </a:xfrm>
          <a:prstGeom prst="rect">
            <a:avLst/>
          </a:prstGeom>
          <a:noFill/>
        </p:spPr>
      </p:pic>
      <p:pic>
        <p:nvPicPr>
          <p:cNvPr id="28682" name="Picture 10" descr="http://vangoghpaintings.com/paintings/A2798,%20MONET,%20The%20Three%20Trees%20in%20Sum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4103" y="2181905"/>
            <a:ext cx="2165377" cy="2743200"/>
          </a:xfrm>
          <a:prstGeom prst="rect">
            <a:avLst/>
          </a:prstGeom>
          <a:noFill/>
        </p:spPr>
      </p:pic>
      <p:pic>
        <p:nvPicPr>
          <p:cNvPr id="28684" name="Picture 12" descr="http://www.monet-on-canvas.com/images/three_poplar_trees_in_the_autumn_monet_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104" y="2181905"/>
            <a:ext cx="2130357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331" y="15340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Winter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955" y="1534080"/>
            <a:ext cx="1657095" cy="4090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Spring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8329" y="15340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4782" y="1534081"/>
            <a:ext cx="1828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Fall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www.rottingtelevision.com/wp-content/uploads/2011/01/q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1466850"/>
            <a:ext cx="7188200" cy="5391150"/>
          </a:xfrm>
          <a:prstGeom prst="rect">
            <a:avLst/>
          </a:prstGeom>
          <a:noFill/>
        </p:spPr>
      </p:pic>
      <p:pic>
        <p:nvPicPr>
          <p:cNvPr id="24586" name="Picture 10" descr="http://thepastelshop.com/images/Daler-Rowney-Oil-Past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8862"/>
            <a:ext cx="4743450" cy="36766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-182800"/>
            <a:ext cx="7772400" cy="160043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en-US" sz="2400" dirty="0" smtClean="0">
              <a:ln w="28575">
                <a:solidFill>
                  <a:srgbClr val="002060"/>
                </a:solidFill>
              </a:ln>
              <a:solidFill>
                <a:prstClr val="black"/>
              </a:solidFill>
            </a:endParaRP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What’s T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8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en-US" sz="66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9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E?</a:t>
            </a:r>
            <a:endParaRPr lang="en-US" sz="6600" dirty="0" smtClean="0">
              <a:ln w="28575">
                <a:solidFill>
                  <a:srgbClr val="002060"/>
                </a:solidFill>
                <a:prstDash val="solid"/>
                <a:miter lim="800000"/>
              </a:ln>
              <a:blipFill>
                <a:blip r:embed="rId9"/>
                <a:tile tx="0" ty="0" sx="100000" sy="100000" flip="none" algn="tl"/>
              </a:blip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4582" name="Picture 6" descr="http://us.123rf.com/400wm/400/400/pisetsak/pisetsak1209/pisetsak120900063/15122891-green-washing-sponge-textu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90949"/>
            <a:ext cx="4085050" cy="3067051"/>
          </a:xfrm>
          <a:prstGeom prst="rect">
            <a:avLst/>
          </a:prstGeom>
          <a:noFill/>
        </p:spPr>
      </p:pic>
      <p:pic>
        <p:nvPicPr>
          <p:cNvPr id="24588" name="Picture 12" descr="http://27gen.files.wordpress.com/2011/06/handpr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2442" y="4000500"/>
            <a:ext cx="2657272" cy="2838450"/>
          </a:xfrm>
          <a:prstGeom prst="rect">
            <a:avLst/>
          </a:prstGeom>
          <a:noFill/>
        </p:spPr>
      </p:pic>
      <p:pic>
        <p:nvPicPr>
          <p:cNvPr id="24590" name="Picture 14" descr="http://th06.deviantart.net/fs37/PRE/f/2008/247/3/2/Watercolor_Texture_Stock_1_by_ekoh_stoc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24251" y="4005262"/>
            <a:ext cx="4399124" cy="2814638"/>
          </a:xfrm>
          <a:prstGeom prst="rect">
            <a:avLst/>
          </a:prstGeom>
          <a:noFill/>
        </p:spPr>
      </p:pic>
      <p:pic>
        <p:nvPicPr>
          <p:cNvPr id="24592" name="Picture 16" descr="http://0.tqn.com/d/familycrafts/1/0/0/7/2/ct-paintbrus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7317583" y="2424112"/>
            <a:ext cx="3119437" cy="3119438"/>
          </a:xfrm>
          <a:prstGeom prst="rect">
            <a:avLst/>
          </a:prstGeom>
          <a:noFill/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298704" y="63627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p.</a:t>
            </a:r>
            <a:fld id="{6C664EB6-AA07-463F-A5A5-9F88A31648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22" y="-1"/>
            <a:ext cx="8586250" cy="3102429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6978" y="642260"/>
            <a:ext cx="3981450" cy="238483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9228" y="3222175"/>
            <a:ext cx="8460921" cy="29935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CHOOSE DECIDUOUS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lvl="2"/>
            <a:r>
              <a:rPr lang="en-US" sz="1600" b="1" dirty="0" smtClean="0"/>
              <a:t>FALL: </a:t>
            </a:r>
            <a:r>
              <a:rPr lang="en-US" sz="1600" dirty="0" smtClean="0"/>
              <a:t>Use sponge with fall colors</a:t>
            </a:r>
          </a:p>
          <a:p>
            <a:pPr lvl="2"/>
            <a:r>
              <a:rPr lang="en-US" sz="1600" b="1" dirty="0" smtClean="0"/>
              <a:t>WINTER</a:t>
            </a:r>
            <a:r>
              <a:rPr lang="en-US" sz="1600" dirty="0" smtClean="0"/>
              <a:t>: Use Q-tip with white paint to dot the tree with snow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STAMP </a:t>
            </a:r>
            <a:r>
              <a:rPr lang="en-US" sz="1600" b="1" dirty="0" smtClean="0">
                <a:solidFill>
                  <a:schemeClr val="accent1"/>
                </a:solidFill>
              </a:rPr>
              <a:t>FIRST</a:t>
            </a:r>
            <a:r>
              <a:rPr lang="en-US" sz="1600" dirty="0" smtClean="0"/>
              <a:t>: Stamp your hand and arm to create the branch on one side of the paper. If you’re </a:t>
            </a:r>
            <a:r>
              <a:rPr lang="en-US" sz="1600" b="1" dirty="0" smtClean="0"/>
              <a:t>WINTER</a:t>
            </a:r>
            <a:r>
              <a:rPr lang="en-US" sz="1600" dirty="0" smtClean="0"/>
              <a:t>, put a blue piece of paper on one side, so you’ll be able to see the white snow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DRY</a:t>
            </a:r>
            <a:r>
              <a:rPr lang="en-US" sz="1600" dirty="0" smtClean="0"/>
              <a:t> handprint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GLUE EVERGREEN</a:t>
            </a:r>
            <a:r>
              <a:rPr lang="en-US" sz="1600" dirty="0" smtClean="0"/>
              <a:t>: glue a green tree top on top of a brown stump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1"/>
                </a:solidFill>
              </a:rPr>
              <a:t>PAINT </a:t>
            </a:r>
            <a:r>
              <a:rPr lang="en-US" sz="1600" b="1" dirty="0" smtClean="0">
                <a:solidFill>
                  <a:schemeClr val="accent1"/>
                </a:solidFill>
              </a:rPr>
              <a:t>TREE</a:t>
            </a:r>
            <a:r>
              <a:rPr lang="en-US" sz="1600" dirty="0" smtClean="0"/>
              <a:t>: Finish </a:t>
            </a:r>
            <a:r>
              <a:rPr lang="en-US" sz="1600" dirty="0" smtClean="0"/>
              <a:t>painting the deciduous tree</a:t>
            </a:r>
          </a:p>
          <a:p>
            <a:pPr lvl="1"/>
            <a:r>
              <a:rPr lang="en-US" sz="1600" b="1" dirty="0" smtClean="0"/>
              <a:t>FALL</a:t>
            </a:r>
            <a:r>
              <a:rPr lang="en-US" sz="1600" dirty="0" smtClean="0"/>
              <a:t>: Sponge with paint. </a:t>
            </a:r>
            <a:r>
              <a:rPr lang="en-US" sz="1600" b="1" dirty="0" smtClean="0"/>
              <a:t>WINTER: </a:t>
            </a:r>
            <a:r>
              <a:rPr lang="en-US" sz="1600" dirty="0" smtClean="0"/>
              <a:t>Q-tip </a:t>
            </a:r>
            <a:r>
              <a:rPr lang="en-US" sz="1600" dirty="0" smtClean="0"/>
              <a:t>with </a:t>
            </a:r>
            <a:r>
              <a:rPr lang="en-US" sz="1600" dirty="0" smtClean="0"/>
              <a:t>white </a:t>
            </a:r>
            <a:r>
              <a:rPr lang="en-US" sz="1600" dirty="0" smtClean="0"/>
              <a:t>paint. 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1652" y="658302"/>
            <a:ext cx="3981450" cy="238483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45052" y="776187"/>
            <a:ext cx="1028700" cy="18478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9852" y="2604987"/>
            <a:ext cx="4000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funfamilycrafts.com/wp-content/uploads/2011/12/Snowy-Handprint-Tree.jpg"/>
          <p:cNvPicPr>
            <a:picLocks noChangeAspect="1" noChangeArrowheads="1"/>
          </p:cNvPicPr>
          <p:nvPr/>
        </p:nvPicPr>
        <p:blipFill>
          <a:blip r:embed="rId3" cstate="print"/>
          <a:srcRect l="21581" t="4931" r="22486"/>
          <a:stretch>
            <a:fillRect/>
          </a:stretch>
        </p:blipFill>
        <p:spPr bwMode="auto">
          <a:xfrm>
            <a:off x="6809070" y="733923"/>
            <a:ext cx="1864641" cy="2309097"/>
          </a:xfrm>
          <a:prstGeom prst="rect">
            <a:avLst/>
          </a:prstGeom>
          <a:noFill/>
        </p:spPr>
      </p:pic>
      <p:sp>
        <p:nvSpPr>
          <p:cNvPr id="11" name="Isosceles Triangle 10"/>
          <p:cNvSpPr/>
          <p:nvPr/>
        </p:nvSpPr>
        <p:spPr>
          <a:xfrm>
            <a:off x="5260378" y="760145"/>
            <a:ext cx="1028700" cy="18478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5178" y="2588945"/>
            <a:ext cx="400050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431" y="722156"/>
            <a:ext cx="1757278" cy="2304079"/>
          </a:xfrm>
          <a:prstGeom prst="rect">
            <a:avLst/>
          </a:prstGeom>
          <a:noFill/>
        </p:spPr>
      </p:pic>
      <p:pic>
        <p:nvPicPr>
          <p:cNvPr id="26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2606" t="9367" r="32940" b="76540"/>
          <a:stretch>
            <a:fillRect/>
          </a:stretch>
        </p:blipFill>
        <p:spPr bwMode="auto">
          <a:xfrm>
            <a:off x="3982357" y="1271821"/>
            <a:ext cx="254000" cy="330200"/>
          </a:xfrm>
          <a:prstGeom prst="rect">
            <a:avLst/>
          </a:prstGeom>
          <a:noFill/>
        </p:spPr>
      </p:pic>
      <p:pic>
        <p:nvPicPr>
          <p:cNvPr id="27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63446" t="19665" r="20654" b="68410"/>
          <a:stretch>
            <a:fillRect/>
          </a:stretch>
        </p:blipFill>
        <p:spPr bwMode="auto">
          <a:xfrm>
            <a:off x="2852057" y="967021"/>
            <a:ext cx="279400" cy="279400"/>
          </a:xfrm>
          <a:prstGeom prst="rect">
            <a:avLst/>
          </a:prstGeom>
          <a:noFill/>
        </p:spPr>
      </p:pic>
      <p:pic>
        <p:nvPicPr>
          <p:cNvPr id="28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1883" t="45683" r="35831" b="42392"/>
          <a:stretch>
            <a:fillRect/>
          </a:stretch>
        </p:blipFill>
        <p:spPr bwMode="auto">
          <a:xfrm>
            <a:off x="3156857" y="763821"/>
            <a:ext cx="215900" cy="279400"/>
          </a:xfrm>
          <a:prstGeom prst="rect">
            <a:avLst/>
          </a:prstGeom>
          <a:noFill/>
        </p:spPr>
      </p:pic>
      <p:pic>
        <p:nvPicPr>
          <p:cNvPr id="29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63446" t="19665" r="20654" b="68410"/>
          <a:stretch>
            <a:fillRect/>
          </a:stretch>
        </p:blipFill>
        <p:spPr bwMode="auto">
          <a:xfrm>
            <a:off x="3690257" y="1411521"/>
            <a:ext cx="279400" cy="279400"/>
          </a:xfrm>
          <a:prstGeom prst="rect">
            <a:avLst/>
          </a:prstGeom>
          <a:noFill/>
        </p:spPr>
      </p:pic>
      <p:pic>
        <p:nvPicPr>
          <p:cNvPr id="30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63446" t="19665" r="20654" b="68410"/>
          <a:stretch>
            <a:fillRect/>
          </a:stretch>
        </p:blipFill>
        <p:spPr bwMode="auto">
          <a:xfrm>
            <a:off x="3499757" y="751121"/>
            <a:ext cx="279400" cy="279400"/>
          </a:xfrm>
          <a:prstGeom prst="rect">
            <a:avLst/>
          </a:prstGeom>
          <a:noFill/>
        </p:spPr>
      </p:pic>
      <p:pic>
        <p:nvPicPr>
          <p:cNvPr id="31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63446" t="19665" r="20654" b="68410"/>
          <a:stretch>
            <a:fillRect/>
          </a:stretch>
        </p:blipFill>
        <p:spPr bwMode="auto">
          <a:xfrm rot="16200000">
            <a:off x="2839357" y="1441683"/>
            <a:ext cx="279400" cy="279400"/>
          </a:xfrm>
          <a:prstGeom prst="rect">
            <a:avLst/>
          </a:prstGeom>
          <a:noFill/>
        </p:spPr>
      </p:pic>
      <p:pic>
        <p:nvPicPr>
          <p:cNvPr id="32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63446" t="19665" r="20654" b="68410"/>
          <a:stretch>
            <a:fillRect/>
          </a:stretch>
        </p:blipFill>
        <p:spPr bwMode="auto">
          <a:xfrm rot="16020502">
            <a:off x="2699657" y="1373421"/>
            <a:ext cx="279400" cy="279400"/>
          </a:xfrm>
          <a:prstGeom prst="rect">
            <a:avLst/>
          </a:prstGeom>
          <a:noFill/>
        </p:spPr>
      </p:pic>
      <p:pic>
        <p:nvPicPr>
          <p:cNvPr id="33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2606" t="9367" r="32940" b="76540"/>
          <a:stretch>
            <a:fillRect/>
          </a:stretch>
        </p:blipFill>
        <p:spPr bwMode="auto">
          <a:xfrm>
            <a:off x="2928257" y="1132121"/>
            <a:ext cx="254000" cy="330200"/>
          </a:xfrm>
          <a:prstGeom prst="rect">
            <a:avLst/>
          </a:prstGeom>
          <a:noFill/>
        </p:spPr>
      </p:pic>
      <p:pic>
        <p:nvPicPr>
          <p:cNvPr id="34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2606" t="9367" r="32940" b="76540"/>
          <a:stretch>
            <a:fillRect/>
          </a:stretch>
        </p:blipFill>
        <p:spPr bwMode="auto">
          <a:xfrm>
            <a:off x="2979057" y="725721"/>
            <a:ext cx="254000" cy="330200"/>
          </a:xfrm>
          <a:prstGeom prst="rect">
            <a:avLst/>
          </a:prstGeom>
          <a:noFill/>
        </p:spPr>
      </p:pic>
      <p:pic>
        <p:nvPicPr>
          <p:cNvPr id="35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2606" t="9367" r="32940" b="76540"/>
          <a:stretch>
            <a:fillRect/>
          </a:stretch>
        </p:blipFill>
        <p:spPr bwMode="auto">
          <a:xfrm>
            <a:off x="3791857" y="928921"/>
            <a:ext cx="254000" cy="330200"/>
          </a:xfrm>
          <a:prstGeom prst="rect">
            <a:avLst/>
          </a:prstGeom>
          <a:noFill/>
        </p:spPr>
      </p:pic>
      <p:pic>
        <p:nvPicPr>
          <p:cNvPr id="36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1883" t="45683" r="35831" b="42392"/>
          <a:stretch>
            <a:fillRect/>
          </a:stretch>
        </p:blipFill>
        <p:spPr bwMode="auto">
          <a:xfrm>
            <a:off x="3412444" y="1175823"/>
            <a:ext cx="196851" cy="254748"/>
          </a:xfrm>
          <a:prstGeom prst="rect">
            <a:avLst/>
          </a:prstGeom>
          <a:noFill/>
        </p:spPr>
      </p:pic>
      <p:pic>
        <p:nvPicPr>
          <p:cNvPr id="37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1883" t="45683" r="35831" b="42392"/>
          <a:stretch>
            <a:fillRect/>
          </a:stretch>
        </p:blipFill>
        <p:spPr bwMode="auto">
          <a:xfrm>
            <a:off x="4033157" y="1081321"/>
            <a:ext cx="215900" cy="279400"/>
          </a:xfrm>
          <a:prstGeom prst="rect">
            <a:avLst/>
          </a:prstGeom>
          <a:noFill/>
        </p:spPr>
      </p:pic>
      <p:pic>
        <p:nvPicPr>
          <p:cNvPr id="38" name="Picture 4" descr="http://media-cache-ak0.pinimg.com/236x/0f/95/2f/0f952fe66a49b995a36337b47e89a8bf.jpg"/>
          <p:cNvPicPr>
            <a:picLocks noChangeAspect="1" noChangeArrowheads="1"/>
          </p:cNvPicPr>
          <p:nvPr/>
        </p:nvPicPr>
        <p:blipFill>
          <a:blip r:embed="rId4" cstate="print"/>
          <a:srcRect l="51883" t="45683" r="35831" b="42392"/>
          <a:stretch>
            <a:fillRect/>
          </a:stretch>
        </p:blipFill>
        <p:spPr bwMode="auto">
          <a:xfrm>
            <a:off x="2726645" y="1140058"/>
            <a:ext cx="215900" cy="279400"/>
          </a:xfrm>
          <a:prstGeom prst="rect">
            <a:avLst/>
          </a:prstGeom>
          <a:noFill/>
        </p:spPr>
      </p:pic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860" y="6242958"/>
            <a:ext cx="457200" cy="457200"/>
          </a:xfrm>
        </p:spPr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322" y="274638"/>
            <a:ext cx="824947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Seasons of Arnold's Apple Tree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p.</a:t>
            </a:r>
            <a:fld id="{6C664EB6-AA07-463F-A5A5-9F88A316485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4" name="Picture 4" descr="The Seasons of Arnold's Apple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64" y="1625048"/>
            <a:ext cx="5715000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ussell">
      <a:dk1>
        <a:sysClr val="windowText" lastClr="000000"/>
      </a:dk1>
      <a:lt1>
        <a:sysClr val="window" lastClr="FFFFFF"/>
      </a:lt1>
      <a:dk2>
        <a:srgbClr val="996633"/>
      </a:dk2>
      <a:lt2>
        <a:srgbClr val="C7C1BB"/>
      </a:lt2>
      <a:accent1>
        <a:srgbClr val="66AADD"/>
      </a:accent1>
      <a:accent2>
        <a:srgbClr val="5F5F5F"/>
      </a:accent2>
      <a:accent3>
        <a:srgbClr val="003399"/>
      </a:accent3>
      <a:accent4>
        <a:srgbClr val="DD6600"/>
      </a:accent4>
      <a:accent5>
        <a:srgbClr val="969696"/>
      </a:accent5>
      <a:accent6>
        <a:srgbClr val="CCCCAA"/>
      </a:accent6>
      <a:hlink>
        <a:srgbClr val="003399"/>
      </a:hlink>
      <a:folHlink>
        <a:srgbClr val="DD6600"/>
      </a:folHlink>
    </a:clrScheme>
    <a:fontScheme name="Russ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ussell">
      <a:dk1>
        <a:sysClr val="windowText" lastClr="000000"/>
      </a:dk1>
      <a:lt1>
        <a:sysClr val="window" lastClr="FFFFFF"/>
      </a:lt1>
      <a:dk2>
        <a:srgbClr val="996633"/>
      </a:dk2>
      <a:lt2>
        <a:srgbClr val="C7C1BB"/>
      </a:lt2>
      <a:accent1>
        <a:srgbClr val="66AADD"/>
      </a:accent1>
      <a:accent2>
        <a:srgbClr val="5F5F5F"/>
      </a:accent2>
      <a:accent3>
        <a:srgbClr val="003399"/>
      </a:accent3>
      <a:accent4>
        <a:srgbClr val="DD6600"/>
      </a:accent4>
      <a:accent5>
        <a:srgbClr val="969696"/>
      </a:accent5>
      <a:accent6>
        <a:srgbClr val="CCCCAA"/>
      </a:accent6>
      <a:hlink>
        <a:srgbClr val="003399"/>
      </a:hlink>
      <a:folHlink>
        <a:srgbClr val="DD6600"/>
      </a:folHlink>
    </a:clrScheme>
    <a:fontScheme name="Russ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522</Words>
  <Application>Microsoft Office PowerPoint</Application>
  <PresentationFormat>On-screen Show (4:3)</PresentationFormat>
  <Paragraphs>93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Trees,  Monet  and Texture</vt:lpstr>
      <vt:lpstr>In Touch with Art </vt:lpstr>
      <vt:lpstr>Let’s discuss 3 things</vt:lpstr>
      <vt:lpstr>Trees across the seasons</vt:lpstr>
      <vt:lpstr>Claude Monet (1840 – 1926)</vt:lpstr>
      <vt:lpstr>Three Trees (1891)</vt:lpstr>
      <vt:lpstr> What’s TEXTURE?</vt:lpstr>
      <vt:lpstr>Art Project</vt:lpstr>
      <vt:lpstr>The Seasons of Arnold's Apple Tree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2013-10-15T15:40:01Z</dcterms:created>
  <dcterms:modified xsi:type="dcterms:W3CDTF">2013-10-17T20:22:10Z</dcterms:modified>
</cp:coreProperties>
</file>